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9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9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71" r:id="rId36"/>
    <p:sldId id="272" r:id="rId37"/>
    <p:sldId id="292" r:id="rId38"/>
    <p:sldId id="293" r:id="rId39"/>
    <p:sldId id="294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hz8Y7pFAa60B8/1uYvHOKlpz8n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73c537dac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gc73c537dac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73c537dac_2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c73c537dac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73c537dac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c73c537da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73c537da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c73c537da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73c537dac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73c537dac_2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73c537dac_2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73c537dac_2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gc73c537da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3c537dac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c73c537dac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c73c537dac_2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75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73c537da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c73c537dac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c73c537dac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73c537dac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c73c537dac_2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" name="Google Shape;345;gc73c537dac_2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8bd8f5979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8bd8f5979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c8bd8f5979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3" name="Google Shape;37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73c537dac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c73c537dac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c73c537dac_2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8bd8f597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c8bd8f597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c8bd8f597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8bd8f5979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c8bd8f5979_1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c8bd8f5979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73c537da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c73c537dac_2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1" name="Google Shape;411;gc73c537dac_2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73c537dac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c73c537dac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c73c537dac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3c537dac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c73c537dac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8" name="Google Shape;428;gc73c537dac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7060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0056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4" name="Google Shape;4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5143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www.theafricareport.com/64063/african-banks-may-wait-til-2024-to-return-to-pre-crisis-revenues-ifc/" TargetMode="External"/><Relationship Id="rId7" Type="http://schemas.openxmlformats.org/officeDocument/2006/relationships/hyperlink" Target="https://www.acfcs.org/special-atii-report-crypto-transactions-and-human-trafficking-a-non-traditional-investigation-perspective-for-traditional-financial-institutions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s://www.housingwire.com/articles/mortgage-delinquencies-are-declining-but-a-rise-is-coming/" TargetMode="External"/><Relationship Id="rId5" Type="http://schemas.openxmlformats.org/officeDocument/2006/relationships/hyperlink" Target="https://www.cbc.ca/news/gopublic/wire-transfer-fraud-1.5917139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hyperlink" Target="https://www.bankingexchange.com/news-feed/item/8593-online-banking-shift-leads-to-significant-uptick-in-frau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2097137" y="0"/>
            <a:ext cx="10094863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-8240" y="0"/>
            <a:ext cx="2106902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6928330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Introduction to </a:t>
            </a:r>
            <a:b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</a:br>
            <a:r>
              <a:rPr lang="en-US" sz="4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Data Shift &amp; Concept Drift</a:t>
            </a:r>
            <a:endParaRPr sz="4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subTitle" idx="1"/>
          </p:nvPr>
        </p:nvSpPr>
        <p:spPr>
          <a:xfrm>
            <a:off x="3166532" y="4363827"/>
            <a:ext cx="6928331" cy="16729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Mehdi </a:t>
            </a:r>
            <a:r>
              <a:rPr lang="en-US" sz="16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Ataei</a:t>
            </a: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– Vector Institute &amp; University of Toronto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Ali Pesaranghader – CIBC Data Science &amp; AI Research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</a:pPr>
            <a:r>
              <a:rPr lang="en-US" sz="16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March 26, 2021</a:t>
            </a:r>
            <a:endParaRPr sz="16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97" name="Google Shape;97;p1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How to approach data shift?</a:t>
            </a:r>
            <a:endParaRPr sz="3600" dirty="0">
              <a:latin typeface="+mj-lt"/>
            </a:endParaRPr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Reactive</a:t>
            </a:r>
            <a:endParaRPr dirty="0">
              <a:latin typeface="+mj-lt"/>
            </a:endParaRPr>
          </a:p>
        </p:txBody>
      </p:sp>
      <p:sp>
        <p:nvSpPr>
          <p:cNvPr id="184" name="Google Shape;184;p34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once something happened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Transfer learning (reusing old models)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Adaptive learning (efficiently retraining)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Statistical correction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easier but more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None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Proactive</a:t>
            </a:r>
            <a:endParaRPr dirty="0">
              <a:latin typeface="+mj-lt"/>
            </a:endParaRPr>
          </a:p>
        </p:txBody>
      </p:sp>
      <p:sp>
        <p:nvSpPr>
          <p:cNvPr id="186" name="Google Shape;186;p34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React before something happens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Adding mitigation steps in ML pipelines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historical data to retrain the model (using COVID data for future pandemics) 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Using synthetic datasets to estimate data shift e.g., adversarial training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It’s not perfect. Must be an oracle.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It is harder but less risky</a:t>
            </a:r>
            <a:endParaRPr sz="1600" b="1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137" y="4644869"/>
            <a:ext cx="2743088" cy="15447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8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Data Shift</a:t>
            </a:r>
            <a:endParaRPr sz="40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8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98" name="Google Shape;198;p8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8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 txBox="1"/>
          <p:nvPr/>
        </p:nvSpPr>
        <p:spPr>
          <a:xfrm>
            <a:off x="6172202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Data shift patterns: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Abrupt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Gradual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Incremental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779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Re-occurring (or recurring)</a:t>
            </a:r>
            <a:endParaRPr sz="14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Data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b="1" dirty="0">
                <a:latin typeface="+mj-lt"/>
                <a:ea typeface="Arial"/>
                <a:cs typeface="Arial"/>
                <a:sym typeface="Arial"/>
              </a:rPr>
              <a:t>Common types of data shift: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dirty="0">
              <a:latin typeface="+mj-lt"/>
            </a:endParaRPr>
          </a:p>
          <a:p>
            <a:pPr marL="109220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20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07" name="Google Shape;207;p9" descr="A picture containing objec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5161" y="4001294"/>
            <a:ext cx="3190877" cy="175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9"/>
          <p:cNvGrpSpPr/>
          <p:nvPr/>
        </p:nvGrpSpPr>
        <p:grpSpPr>
          <a:xfrm>
            <a:off x="1388206" y="4001294"/>
            <a:ext cx="4081588" cy="1235724"/>
            <a:chOff x="1162390" y="4001295"/>
            <a:chExt cx="4081588" cy="1235724"/>
          </a:xfrm>
        </p:grpSpPr>
        <p:pic>
          <p:nvPicPr>
            <p:cNvPr id="209" name="Google Shape;209;p9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2390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9" descr="A picture containing ch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25487" y="4001295"/>
              <a:ext cx="910695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9" descr="Chart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288584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9" descr="A picture containing chart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42482" y="4001295"/>
              <a:ext cx="901496" cy="12357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19" name="Google Shape;219;p10"/>
          <p:cNvGrpSpPr>
            <a:grpSpLocks noChangeAspect="1"/>
          </p:cNvGrpSpPr>
          <p:nvPr/>
        </p:nvGrpSpPr>
        <p:grpSpPr>
          <a:xfrm>
            <a:off x="4621072" y="4572635"/>
            <a:ext cx="2949853" cy="1920240"/>
            <a:chOff x="5066227" y="494547"/>
            <a:chExt cx="2907064" cy="1892386"/>
          </a:xfrm>
        </p:grpSpPr>
        <p:pic>
          <p:nvPicPr>
            <p:cNvPr id="220" name="Google Shape;220;p10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6227" y="494548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0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8655" y="494547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28EDF3-29B0-48A6-9171-F8E181374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728" y="1690688"/>
            <a:ext cx="7450542" cy="27821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Label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29" name="Google Shape;229;p11"/>
          <p:cNvGrpSpPr>
            <a:grpSpLocks noChangeAspect="1"/>
          </p:cNvGrpSpPr>
          <p:nvPr/>
        </p:nvGrpSpPr>
        <p:grpSpPr>
          <a:xfrm>
            <a:off x="4621071" y="4436110"/>
            <a:ext cx="2949856" cy="1920240"/>
            <a:chOff x="5066227" y="2524372"/>
            <a:chExt cx="2907064" cy="1892385"/>
          </a:xfrm>
        </p:grpSpPr>
        <p:pic>
          <p:nvPicPr>
            <p:cNvPr id="230" name="Google Shape;230;p11" descr="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2524372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1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2524372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543A4C-E8D9-4662-AAE6-CE1C3E15C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785" y="1690688"/>
            <a:ext cx="7382429" cy="25097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Data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Concept Shift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39" name="Google Shape;239;p12"/>
          <p:cNvGrpSpPr>
            <a:grpSpLocks noChangeAspect="1"/>
          </p:cNvGrpSpPr>
          <p:nvPr/>
        </p:nvGrpSpPr>
        <p:grpSpPr>
          <a:xfrm>
            <a:off x="4621072" y="4436110"/>
            <a:ext cx="2949855" cy="1920240"/>
            <a:chOff x="5066227" y="4554196"/>
            <a:chExt cx="2907064" cy="1892385"/>
          </a:xfrm>
        </p:grpSpPr>
        <p:pic>
          <p:nvPicPr>
            <p:cNvPr id="240" name="Google Shape;240;p12" descr="A picture containing ch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2742" y="4554196"/>
              <a:ext cx="1380549" cy="1892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2" descr="A picture containing chart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66227" y="4554196"/>
              <a:ext cx="1394636" cy="18923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F3234A-5BB1-41CC-AFA8-97DAE663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588" y="1690688"/>
            <a:ext cx="7434824" cy="24782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c73c537dac_2_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c73c537dac_2_7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c73c537dac_2_7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c73c537dac_2_7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Detection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gc73c537dac_2_7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271" name="Google Shape;271;gc73c537dac_2_7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c73c537dac_2_7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73c537dac_2_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73c537dac_2_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B29C48-FBB7-4D6A-85A6-68D1ACE8F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271" y="1822146"/>
            <a:ext cx="8749457" cy="32137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3c537dac_2_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437A50-4123-4CE2-B18B-2D1BCE290DB2}"/>
              </a:ext>
            </a:extLst>
          </p:cNvPr>
          <p:cNvGrpSpPr>
            <a:grpSpLocks noChangeAspect="1"/>
          </p:cNvGrpSpPr>
          <p:nvPr/>
        </p:nvGrpSpPr>
        <p:grpSpPr>
          <a:xfrm>
            <a:off x="1707432" y="3247390"/>
            <a:ext cx="8777135" cy="3291840"/>
            <a:chOff x="2038183" y="3015620"/>
            <a:chExt cx="8766977" cy="3288030"/>
          </a:xfrm>
        </p:grpSpPr>
        <p:pic>
          <p:nvPicPr>
            <p:cNvPr id="286" name="Google Shape;286;gc73c537dac_2_45"/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8183" y="3015620"/>
              <a:ext cx="4389129" cy="292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c73c537dac_2_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4309" y="5941700"/>
              <a:ext cx="3514725" cy="3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gc73c537dac_2_45"/>
            <p:cNvPicPr preferRelativeResize="0"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6040" y="3015620"/>
              <a:ext cx="4389120" cy="2926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277;gc73c537dac_2_35">
            <a:extLst>
              <a:ext uri="{FF2B5EF4-FFF2-40B4-BE49-F238E27FC236}">
                <a16:creationId xmlns:a16="http://schemas.microsoft.com/office/drawing/2014/main" id="{46B48904-55B5-49CC-8439-823E44ED5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Domain Classifier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017DD-BC52-48B7-9A97-F355FEFB8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014" y="1885207"/>
            <a:ext cx="8743265" cy="11826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73c537dac_2_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Covariate Shift &amp; Domain Classifier – Cont.</a:t>
            </a:r>
            <a:endParaRPr sz="32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Important considerations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c73c537dac_2_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E1B18-B0F9-4C21-AEE9-7724FD5C9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559" y="2103887"/>
            <a:ext cx="8730881" cy="2650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>
                <a:latin typeface="+mj-lt"/>
                <a:sym typeface="Arial"/>
              </a:rPr>
              <a:t>Outline</a:t>
            </a:r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I: Introduction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What is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Data Shift Happens?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Why Handle Data Shift? </a:t>
            </a:r>
          </a:p>
          <a:p>
            <a:pPr lvl="2">
              <a:buSzPct val="120000"/>
            </a:pPr>
            <a:r>
              <a:rPr lang="en-US" sz="1600" dirty="0">
                <a:latin typeface="+mj-lt"/>
                <a:sym typeface="Arial"/>
              </a:rPr>
              <a:t>What are the consequences of not properly addressing data shift?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How to approach data shift?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II: Data Shift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Types and Patterns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Data Shift Detection &amp; Correction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Transfer and Active Learning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Evaluation and Discussion</a:t>
            </a:r>
          </a:p>
          <a:p>
            <a:pPr lvl="1">
              <a:buSzPct val="120000"/>
            </a:pPr>
            <a:r>
              <a:rPr lang="en-US" sz="1600" dirty="0">
                <a:latin typeface="+mj-lt"/>
                <a:sym typeface="Arial"/>
              </a:rPr>
              <a:t>Packages</a:t>
            </a:r>
          </a:p>
          <a:p>
            <a:pPr lvl="0">
              <a:buSzPct val="120000"/>
            </a:pPr>
            <a:r>
              <a:rPr lang="en-US" sz="1600" b="1" dirty="0">
                <a:latin typeface="+mj-lt"/>
                <a:sym typeface="Arial"/>
              </a:rPr>
              <a:t>Chapter III: Discussion and Q&amp;A</a:t>
            </a:r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>
                <a:sym typeface="Arial"/>
              </a:rPr>
              <a:pPr lvl="0"/>
              <a:t>2</a:t>
            </a:fld>
            <a:endParaRPr lang="en-US"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73c537dac_2_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+mj-lt"/>
                <a:ea typeface="Arial"/>
                <a:cs typeface="Arial"/>
                <a:sym typeface="Arial"/>
              </a:rPr>
              <a:t>Label Shift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Black Box Shift Detection</a:t>
            </a:r>
            <a:endParaRPr sz="3600" dirty="0">
              <a:latin typeface="+mj-lt"/>
            </a:endParaRPr>
          </a:p>
        </p:txBody>
      </p:sp>
      <p:sp>
        <p:nvSpPr>
          <p:cNvPr id="303" name="Google Shape;303;gc73c537dac_2_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gc73c537dac_2_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7EEA9-E99C-46CB-BE01-88835AB8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32" y="2137944"/>
            <a:ext cx="8687536" cy="25821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c73c537dac_2_82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5"/>
          <a:stretch/>
        </p:blipFill>
        <p:spPr>
          <a:xfrm>
            <a:off x="-3047" y="10"/>
            <a:ext cx="12192000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c73c537dac_2_82"/>
          <p:cNvSpPr/>
          <p:nvPr/>
        </p:nvSpPr>
        <p:spPr>
          <a:xfrm>
            <a:off x="2098662" y="-10"/>
            <a:ext cx="10093200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c73c537dac_2_82"/>
          <p:cNvSpPr/>
          <p:nvPr/>
        </p:nvSpPr>
        <p:spPr>
          <a:xfrm>
            <a:off x="-6096" y="0"/>
            <a:ext cx="12192000" cy="6858000"/>
          </a:xfrm>
          <a:prstGeom prst="rect">
            <a:avLst/>
          </a:prstGeom>
          <a:solidFill>
            <a:srgbClr val="0C0C0C">
              <a:alpha val="8823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c73c537dac_2_82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9000" cy="2292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Data shift Correction</a:t>
            </a:r>
            <a:endParaRPr sz="72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gc73c537dac_2_82"/>
          <p:cNvGrpSpPr/>
          <p:nvPr/>
        </p:nvGrpSpPr>
        <p:grpSpPr>
          <a:xfrm>
            <a:off x="481484" y="5369589"/>
            <a:ext cx="1127378" cy="1144990"/>
            <a:chOff x="307958" y="4212530"/>
            <a:chExt cx="1440002" cy="1462498"/>
          </a:xfrm>
        </p:grpSpPr>
        <p:pic>
          <p:nvPicPr>
            <p:cNvPr id="315" name="Google Shape;315;gc73c537dac_2_82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2" cy="594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gc73c537dac_2_82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73c537dac_2_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Sample Re-weighting</a:t>
            </a:r>
            <a:endParaRPr sz="3600" dirty="0">
              <a:latin typeface="+mj-lt"/>
            </a:endParaRPr>
          </a:p>
        </p:txBody>
      </p:sp>
      <p:sp>
        <p:nvSpPr>
          <p:cNvPr id="324" name="Google Shape;324;gc73c537dac_2_1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086B2-6ABA-41E3-8EEE-A412605C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75" y="1483156"/>
            <a:ext cx="8755650" cy="4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48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73c537dac_2_1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Sample Re-weighting Example</a:t>
            </a:r>
            <a:endParaRPr sz="3600" dirty="0">
              <a:latin typeface="+mj-lt"/>
            </a:endParaRPr>
          </a:p>
        </p:txBody>
      </p:sp>
      <p:sp>
        <p:nvSpPr>
          <p:cNvPr id="334" name="Google Shape;334;gc73c537dac_2_1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99242EB-AAAD-4AD6-9CEE-B30573E3A6DA}"/>
              </a:ext>
            </a:extLst>
          </p:cNvPr>
          <p:cNvGrpSpPr/>
          <p:nvPr/>
        </p:nvGrpSpPr>
        <p:grpSpPr>
          <a:xfrm>
            <a:off x="1160650" y="1388350"/>
            <a:ext cx="9870699" cy="4968000"/>
            <a:chOff x="1322167" y="1388350"/>
            <a:chExt cx="9870699" cy="4968000"/>
          </a:xfrm>
        </p:grpSpPr>
        <p:pic>
          <p:nvPicPr>
            <p:cNvPr id="335" name="Google Shape;335;gc73c537dac_2_10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37301" y="2619205"/>
              <a:ext cx="3755565" cy="24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E93542-8ADC-458D-B715-8C0215244B1A}"/>
                </a:ext>
              </a:extLst>
            </p:cNvPr>
            <p:cNvGrpSpPr/>
            <p:nvPr/>
          </p:nvGrpSpPr>
          <p:grpSpPr>
            <a:xfrm>
              <a:off x="1322167" y="1388350"/>
              <a:ext cx="3755565" cy="4968000"/>
              <a:chOff x="1038964" y="1483867"/>
              <a:chExt cx="3755565" cy="4968000"/>
            </a:xfrm>
          </p:grpSpPr>
          <p:pic>
            <p:nvPicPr>
              <p:cNvPr id="336" name="Google Shape;336;gc73c537dac_2_10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48488" y="1483867"/>
                <a:ext cx="3724529" cy="248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gc73c537dac_2_10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38964" y="3967867"/>
                <a:ext cx="3755565" cy="248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E9DAD7E-5188-4055-851F-B14A7D9DB395}"/>
                </a:ext>
              </a:extLst>
            </p:cNvPr>
            <p:cNvSpPr/>
            <p:nvPr/>
          </p:nvSpPr>
          <p:spPr>
            <a:xfrm>
              <a:off x="5402899" y="3626072"/>
              <a:ext cx="1722475" cy="470267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  <a:latin typeface="+mj-lt"/>
                </a:rPr>
                <a:t>Re-weighting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EAA1A9BA-ADF9-4D93-865E-9F4EE19C0606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5056220" y="2733760"/>
              <a:ext cx="1207917" cy="892312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35931579-D5A6-46D4-9707-CD511EFDF58E}"/>
                </a:ext>
              </a:extLst>
            </p:cNvPr>
            <p:cNvCxnSpPr>
              <a:stCxn id="337" idx="3"/>
              <a:endCxn id="17" idx="2"/>
            </p:cNvCxnSpPr>
            <p:nvPr/>
          </p:nvCxnSpPr>
          <p:spPr>
            <a:xfrm flipV="1">
              <a:off x="5077732" y="4096339"/>
              <a:ext cx="1186405" cy="1018011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1CF9295-F665-48EF-B6EC-A70AC6D1EE51}"/>
                </a:ext>
              </a:extLst>
            </p:cNvPr>
            <p:cNvCxnSpPr>
              <a:stCxn id="17" idx="3"/>
              <a:endCxn id="335" idx="1"/>
            </p:cNvCxnSpPr>
            <p:nvPr/>
          </p:nvCxnSpPr>
          <p:spPr>
            <a:xfrm flipV="1">
              <a:off x="7125374" y="3861205"/>
              <a:ext cx="311927" cy="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73c537dac_2_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+mj-lt"/>
              </a:rPr>
              <a:t>Label Shift Correction</a:t>
            </a:r>
            <a:endParaRPr sz="3600" dirty="0">
              <a:latin typeface="+mj-lt"/>
            </a:endParaRPr>
          </a:p>
        </p:txBody>
      </p:sp>
      <p:sp>
        <p:nvSpPr>
          <p:cNvPr id="348" name="Google Shape;348;gc73c537dac_2_1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DA7B4-979D-4AD9-8150-F0316690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79" y="1690688"/>
            <a:ext cx="8761841" cy="4328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8bd8f5979_1_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j-lt"/>
              </a:rPr>
              <a:t>Concept Shift Correction</a:t>
            </a:r>
            <a:endParaRPr sz="3600" dirty="0">
              <a:latin typeface="+mj-lt"/>
            </a:endParaRPr>
          </a:p>
        </p:txBody>
      </p:sp>
      <p:sp>
        <p:nvSpPr>
          <p:cNvPr id="358" name="Google Shape;358;gc8bd8f5979_1_6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c8bd8f5979_1_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6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6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6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Advanced</a:t>
            </a:r>
            <a:br>
              <a:rPr lang="en-US" sz="3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b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&amp;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4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</a:t>
            </a:r>
            <a:endParaRPr sz="4400" dirty="0">
              <a:solidFill>
                <a:srgbClr val="FFFFFF"/>
              </a:solidFill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36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369" name="Google Shape;369;p36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6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What if we could not correct a model?</a:t>
            </a:r>
            <a:endParaRPr sz="36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Transfer learning - Reusing an existing model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Same domain, different tasks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Target data has more/less classes (CIFAR-10 vs CIFAR-100)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Completely different tasks (trained for question-answering, used in sentiment analysis)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domains, same task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1371600" lvl="2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Training on grayscale images and testing on colored images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Active learning - Learning interactively with fewer training labels</a:t>
            </a:r>
            <a:endParaRPr sz="1700" b="1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Not enough data from the target domain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Significant difference between the source and target distributions (no overlap)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7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We have the option to collect new samples: how can we do it more efficiently and effectively?</a:t>
            </a:r>
            <a:endParaRPr sz="17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73c537dac_2_1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384" name="Google Shape;384;gc73c537dac_2_1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B1AAD-14F4-4D1C-ABDA-E1FF3914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87" y="2209153"/>
            <a:ext cx="8774226" cy="2439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c8bd8f5979_1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 – Cont.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393" name="Google Shape;393;gc8bd8f5979_1_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394" name="Google Shape;394;gc8bd8f5979_1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3725" y="2490473"/>
            <a:ext cx="8044550" cy="1877053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  <p:sp>
        <p:nvSpPr>
          <p:cNvPr id="395" name="Google Shape;395;gc8bd8f5979_1_52"/>
          <p:cNvSpPr txBox="1"/>
          <p:nvPr/>
        </p:nvSpPr>
        <p:spPr>
          <a:xfrm>
            <a:off x="4534300" y="5167175"/>
            <a:ext cx="30000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Different domains, same task</a:t>
            </a:r>
            <a:endParaRPr b="1" dirty="0">
              <a:solidFill>
                <a:schemeClr val="dk1"/>
              </a:solidFill>
              <a:latin typeface="Daytona" panose="020B0604030500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+mj-lt"/>
                <a:ea typeface="Arial"/>
                <a:cs typeface="Arial"/>
                <a:sym typeface="Arial"/>
              </a:rPr>
              <a:t>Introduction</a:t>
            </a:r>
            <a:endParaRPr sz="4400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3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115" name="Google Shape;115;p3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c8bd8f5979_1_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Transfer Learning – Cont.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402" name="Google Shape;402;gc8bd8f5979_1_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03" name="Google Shape;403;gc8bd8f5979_1_29"/>
          <p:cNvSpPr txBox="1"/>
          <p:nvPr/>
        </p:nvSpPr>
        <p:spPr>
          <a:xfrm>
            <a:off x="3544575" y="5909950"/>
            <a:ext cx="4862100" cy="443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Daytona" panose="020B0604030500040204" pitchFamily="34" charset="0"/>
              </a:rPr>
              <a:t>Same domain (colored images), different tasks</a:t>
            </a:r>
            <a:endParaRPr sz="1100" b="1" dirty="0">
              <a:latin typeface="Daytona" panose="020B0604030500040204" pitchFamily="34" charset="0"/>
            </a:endParaRPr>
          </a:p>
        </p:txBody>
      </p:sp>
      <p:sp>
        <p:nvSpPr>
          <p:cNvPr id="404" name="Google Shape;404;gc8bd8f5979_1_29"/>
          <p:cNvSpPr txBox="1"/>
          <p:nvPr/>
        </p:nvSpPr>
        <p:spPr>
          <a:xfrm>
            <a:off x="1038525" y="1628800"/>
            <a:ext cx="987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Applied Sciences | Free Full-Text | A Novel Method of Hyperspectral Data  Classification Based on Transfer Learning and Deep Belief Network | HTML">
            <a:extLst>
              <a:ext uri="{FF2B5EF4-FFF2-40B4-BE49-F238E27FC236}">
                <a16:creationId xmlns:a16="http://schemas.microsoft.com/office/drawing/2014/main" id="{603C86A9-48EB-420C-A9A9-B988C5E4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25" y="1597004"/>
            <a:ext cx="4794570" cy="3663991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E60B4-8BC8-4E0B-B2AA-2A1C3557348C}"/>
              </a:ext>
            </a:extLst>
          </p:cNvPr>
          <p:cNvSpPr txBox="1"/>
          <p:nvPr/>
        </p:nvSpPr>
        <p:spPr>
          <a:xfrm>
            <a:off x="1038525" y="5554299"/>
            <a:ext cx="5374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Daytona" panose="020B0604030500040204" pitchFamily="34" charset="0"/>
              </a:rPr>
              <a:t>https://www.mdpi.com/2076-3417/9/7/1379/htm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FB53CD-9B66-4D08-B067-51F300BF6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88" y="1865092"/>
            <a:ext cx="4794570" cy="3271589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EF4B66-416F-4B15-9C26-B2359927A59D}"/>
              </a:ext>
            </a:extLst>
          </p:cNvPr>
          <p:cNvSpPr txBox="1"/>
          <p:nvPr/>
        </p:nvSpPr>
        <p:spPr>
          <a:xfrm>
            <a:off x="6755788" y="5554298"/>
            <a:ext cx="31337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https://pubmed.ncbi.nlm.nih.gov/30383900/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73c537dac_2_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Transfer Learning – Cont.</a:t>
            </a:r>
            <a:br>
              <a:rPr lang="en-US" sz="4000" dirty="0">
                <a:latin typeface="Daytona" panose="020B0604030500040204" pitchFamily="34" charset="0"/>
              </a:rPr>
            </a:br>
            <a:r>
              <a:rPr lang="en-US" sz="3600" dirty="0">
                <a:latin typeface="Daytona" panose="020B0604030500040204" pitchFamily="34" charset="0"/>
              </a:rPr>
              <a:t>Benefits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14" name="Google Shape;414;gc73c537dac_2_1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Use the knowledge gained by a machine learning model from one task and apply it to a different task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Possibility of reusing the same model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training may have a higher start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training rate would improve</a:t>
            </a:r>
          </a:p>
          <a:p>
            <a:pPr marL="34290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overall model performance may increase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c73c537dac_2_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16" name="Google Shape;416;gc73c537dac_2_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5156" y="2932374"/>
            <a:ext cx="4330888" cy="2137840"/>
          </a:xfrm>
          <a:prstGeom prst="rect">
            <a:avLst/>
          </a:prstGeom>
          <a:noFill/>
          <a:ln>
            <a:noFill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73c537dac_2_1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latin typeface="Daytona" panose="020B0604030500040204" pitchFamily="34" charset="0"/>
              </a:rPr>
              <a:t>Active Learning</a:t>
            </a:r>
            <a:endParaRPr sz="3600" dirty="0">
              <a:latin typeface="Daytona" panose="020B0604030500040204" pitchFamily="34" charset="0"/>
            </a:endParaRPr>
          </a:p>
        </p:txBody>
      </p:sp>
      <p:sp>
        <p:nvSpPr>
          <p:cNvPr id="423" name="Google Shape;423;gc73c537dac_2_15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prioritize the labeling of new data such that training the model on the new data would have the maximum impact on model performance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Interactively query the user to label new data points</a:t>
            </a: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Can significantly reduce the number of new labeled data points required</a:t>
            </a:r>
            <a:endParaRPr lang="en-US" sz="1800" dirty="0">
              <a:latin typeface="Daytona" panose="020B0604030500040204" pitchFamily="34" charset="0"/>
              <a:ea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selection strategies</a:t>
            </a:r>
          </a:p>
          <a:p>
            <a:pPr lvl="1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Uncertainty Sampling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uncertainty: Being less confident about the model predictions - probabilities are not significantly different</a:t>
            </a:r>
          </a:p>
          <a:p>
            <a:pPr lvl="2" indent="-355600">
              <a:lnSpc>
                <a:spcPct val="100000"/>
              </a:lnSpc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8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Classification entropy: Uncertainty is proportional to the average number of guesses one must make to find the correct class</a:t>
            </a:r>
            <a:endParaRPr sz="18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c73c537dac_2_1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73c537dac_2_1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>
                <a:latin typeface="Daytona" panose="020B0604030500040204" pitchFamily="34" charset="0"/>
              </a:rPr>
              <a:t>Active Learning – Cont.</a:t>
            </a:r>
            <a:br>
              <a:rPr lang="en-US" sz="3200" dirty="0">
                <a:latin typeface="Daytona" panose="020B0604030500040204" pitchFamily="34" charset="0"/>
              </a:rPr>
            </a:br>
            <a:r>
              <a:rPr lang="en-US" sz="3600" dirty="0">
                <a:latin typeface="Daytona" panose="020B0604030500040204" pitchFamily="34" charset="0"/>
              </a:rPr>
              <a:t>Types</a:t>
            </a:r>
            <a:endParaRPr sz="4000" dirty="0">
              <a:latin typeface="Daytona" panose="020B0604030500040204" pitchFamily="34" charset="0"/>
            </a:endParaRPr>
          </a:p>
        </p:txBody>
      </p:sp>
      <p:sp>
        <p:nvSpPr>
          <p:cNvPr id="431" name="Google Shape;431;gc73c537dac_2_1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Pool-based active learning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model has access to a large pool of unlabeled data points</a:t>
            </a:r>
          </a:p>
          <a:p>
            <a:pPr lvl="1">
              <a:spcBef>
                <a:spcPts val="10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Query or rank the most informative samples</a:t>
            </a:r>
            <a:endParaRPr lang="en-US" sz="2000" dirty="0">
              <a:latin typeface="Daytona" panose="020B0604030500040204" pitchFamily="34" charset="0"/>
              <a:ea typeface="Arial"/>
            </a:endParaRPr>
          </a:p>
          <a:p>
            <a:pPr>
              <a:buSzPct val="15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Stream-based active learning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Stream of unlabeled samples</a:t>
            </a:r>
          </a:p>
          <a:p>
            <a:pPr lvl="1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Decide to query the user for labeling of the streamed sample or not</a:t>
            </a:r>
            <a:endParaRPr sz="20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c73c537dac_2_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14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4"/>
          <p:cNvSpPr/>
          <p:nvPr/>
        </p:nvSpPr>
        <p:spPr>
          <a:xfrm>
            <a:off x="2098662" y="-10"/>
            <a:ext cx="10093339" cy="6858000"/>
          </a:xfrm>
          <a:prstGeom prst="rect">
            <a:avLst/>
          </a:prstGeom>
          <a:solidFill>
            <a:srgbClr val="0C0C0C">
              <a:alpha val="6705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-6096" y="0"/>
            <a:ext cx="12191999" cy="6858000"/>
          </a:xfrm>
          <a:prstGeom prst="rect">
            <a:avLst/>
          </a:prstGeom>
          <a:solidFill>
            <a:srgbClr val="0C0C0C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/>
          </p:nvPr>
        </p:nvSpPr>
        <p:spPr>
          <a:xfrm>
            <a:off x="3166533" y="1968991"/>
            <a:ext cx="5858934" cy="229206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40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  <a:endParaRPr sz="4400"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grpSp>
        <p:nvGrpSpPr>
          <p:cNvPr id="441" name="Google Shape;441;p14"/>
          <p:cNvGrpSpPr/>
          <p:nvPr/>
        </p:nvGrpSpPr>
        <p:grpSpPr>
          <a:xfrm>
            <a:off x="481496" y="5369748"/>
            <a:ext cx="1127430" cy="1145045"/>
            <a:chOff x="307958" y="4212530"/>
            <a:chExt cx="1440000" cy="1462498"/>
          </a:xfrm>
        </p:grpSpPr>
        <p:pic>
          <p:nvPicPr>
            <p:cNvPr id="442" name="Google Shape;442;p14" descr="Graphical user interface&#10;&#10;Description automatically generated with medium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958" y="4212530"/>
              <a:ext cx="1440000" cy="594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14" descr="A picture containing graphical user interface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7958" y="5064468"/>
              <a:ext cx="1440000" cy="610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0727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What shift detector is preferred?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Highest true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positive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and the </a:t>
            </a:r>
            <a:r>
              <a:rPr lang="en-US" sz="1800" b="1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lowest false negative</a:t>
            </a:r>
            <a:r>
              <a:rPr lang="en-US" sz="1800" i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sz="1800" dirty="0">
              <a:latin typeface="+mj-lt"/>
            </a:endParaRPr>
          </a:p>
          <a:p>
            <a: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resources will be kept busy if the drift detector incorrectly alarms for concept drift repeatedly.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error-rate of classification typically increases as does the false negative number.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The delay of detection:</a:t>
            </a:r>
            <a:endParaRPr sz="1800" dirty="0">
              <a:solidFill>
                <a:schemeClr val="dk1"/>
              </a:solidFill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+mj-lt"/>
                <a:ea typeface="Arial"/>
                <a:cs typeface="Arial"/>
                <a:sym typeface="Arial"/>
              </a:rPr>
              <a:t>Shorter detection delay results in losing less data for learning, it means more instances from the new distribution can be used for learning.	</a:t>
            </a:r>
            <a:endParaRPr sz="1800" dirty="0">
              <a:latin typeface="+mj-lt"/>
            </a:endParaRPr>
          </a:p>
          <a:p>
            <a:pPr marL="97155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C00000"/>
                </a:solidFill>
                <a:latin typeface="+mj-lt"/>
                <a:ea typeface="Arial"/>
                <a:cs typeface="Arial"/>
                <a:sym typeface="Arial"/>
              </a:rPr>
              <a:t>How about the model accuracy or loss: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  <a:p>
            <a:pPr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It confirms whether using drift detection methods are beneficial or not!</a:t>
            </a:r>
            <a:endParaRPr sz="18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457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Evaluation Measures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256" name="Google Shape;256;p35"/>
          <p:cNvGrpSpPr/>
          <p:nvPr/>
        </p:nvGrpSpPr>
        <p:grpSpPr>
          <a:xfrm>
            <a:off x="1820217" y="1959467"/>
            <a:ext cx="8551549" cy="3204541"/>
            <a:chOff x="2343150" y="2604305"/>
            <a:chExt cx="7886700" cy="2955401"/>
          </a:xfrm>
        </p:grpSpPr>
        <p:pic>
          <p:nvPicPr>
            <p:cNvPr id="257" name="Google Shape;257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43150" y="2604305"/>
              <a:ext cx="7886700" cy="2955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5"/>
            <p:cNvSpPr/>
            <p:nvPr/>
          </p:nvSpPr>
          <p:spPr>
            <a:xfrm>
              <a:off x="4225689" y="3691022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303862" y="3691021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8569546" y="3691020"/>
              <a:ext cx="298849" cy="298849"/>
            </a:xfrm>
            <a:prstGeom prst="lightningBolt">
              <a:avLst/>
            </a:prstGeom>
            <a:gradFill>
              <a:gsLst>
                <a:gs pos="0">
                  <a:srgbClr val="FFD966"/>
                </a:gs>
                <a:gs pos="83000">
                  <a:srgbClr val="C55A11"/>
                </a:gs>
                <a:gs pos="100000">
                  <a:srgbClr val="C55A11"/>
                </a:gs>
              </a:gsLst>
              <a:lin ang="5400000" scaled="0"/>
            </a:gradFill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291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Discussion</a:t>
            </a:r>
          </a:p>
        </p:txBody>
      </p:sp>
      <p:sp>
        <p:nvSpPr>
          <p:cNvPr id="449" name="Google Shape;44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Always keep track of your data and your model performance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your model accuracy dropped (significantly), something is off…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most likely due to some shift in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The significant level varies from my domain to another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If you are not detecting a shift, there could still be a shift in your data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Domain knowledge helps a lot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Different types of data shift can co-occur</a:t>
            </a:r>
          </a:p>
          <a:p>
            <a:pPr marL="463550" indent="-285750"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Model repository for recurring concepts – Potentially for transfer learning</a:t>
            </a:r>
          </a:p>
          <a:p>
            <a:pPr marL="920750" lvl="1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Some models trained in 2008 could be </a:t>
            </a:r>
            <a:b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</a:b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potentially used in 2020</a:t>
            </a:r>
          </a:p>
          <a:p>
            <a:pPr marL="463550" indent="-285750">
              <a:lnSpc>
                <a:spcPct val="100000"/>
              </a:lnSpc>
              <a:spcBef>
                <a:spcPts val="600"/>
              </a:spcBef>
              <a:buSzPct val="150000"/>
              <a:buFont typeface="Arial" panose="020B0604020202020204" pitchFamily="34" charset="0"/>
              <a:buChar char="•"/>
            </a:pPr>
            <a:r>
              <a:rPr lang="en-US" sz="1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Track influencers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BEA38-95AF-43F5-88B9-3964EECAF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853" y="1690688"/>
            <a:ext cx="1879494" cy="2151526"/>
          </a:xfrm>
          <a:prstGeom prst="rect">
            <a:avLst/>
          </a:prstGeom>
          <a:effectLst>
            <a:outerShdw blurRad="63500" algn="ctr" rotWithShape="0">
              <a:prstClr val="black">
                <a:alpha val="8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C7FB4F-FBE1-4B0A-8F35-6534139A93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313"/>
          <a:stretch/>
        </p:blipFill>
        <p:spPr>
          <a:xfrm>
            <a:off x="6440954" y="4116356"/>
            <a:ext cx="4339291" cy="1965851"/>
          </a:xfrm>
          <a:prstGeom prst="rect">
            <a:avLst/>
          </a:prstGeom>
          <a:effectLst>
            <a:outerShdw blurRad="63500" algn="ctr" rotWithShape="0">
              <a:prstClr val="black">
                <a:alpha val="50000"/>
              </a:prst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Daytona" panose="020B0604030500040204" pitchFamily="34" charset="0"/>
                <a:ea typeface="Arial"/>
                <a:cs typeface="Arial"/>
                <a:sym typeface="Arial"/>
              </a:rPr>
              <a:t>Packages</a:t>
            </a:r>
          </a:p>
        </p:txBody>
      </p:sp>
      <p:pic>
        <p:nvPicPr>
          <p:cNvPr id="457" name="Google Shape;457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92100" y="2208105"/>
            <a:ext cx="2906700" cy="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458" name="Google Shape;458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2493" y="3235229"/>
            <a:ext cx="2207013" cy="38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6" descr="A picture containing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04322" y="2317454"/>
            <a:ext cx="1718257" cy="65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6" descr="A picture containing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77313" y="4293505"/>
            <a:ext cx="1090532" cy="53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5999" y="4293505"/>
            <a:ext cx="2592401" cy="14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7" descr="A close - up of a fir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2763" b="72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7"/>
          <p:cNvSpPr/>
          <p:nvPr/>
        </p:nvSpPr>
        <p:spPr>
          <a:xfrm>
            <a:off x="-7874" y="0"/>
            <a:ext cx="12195047" cy="6857990"/>
          </a:xfrm>
          <a:prstGeom prst="rect">
            <a:avLst/>
          </a:prstGeom>
          <a:solidFill>
            <a:srgbClr val="0C0C0C">
              <a:alpha val="80000"/>
            </a:srgb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lang="en-US" sz="5200" dirty="0">
                <a:solidFill>
                  <a:srgbClr val="FFFFFF"/>
                </a:solidFill>
                <a:latin typeface="Daytona" panose="020B0604030500040204" pitchFamily="34" charset="0"/>
                <a:ea typeface="Arial"/>
                <a:cs typeface="Arial"/>
                <a:sym typeface="Arial"/>
              </a:rPr>
              <a:t>Q&amp;A</a:t>
            </a:r>
            <a:endParaRPr dirty="0">
              <a:latin typeface="Daytona" panose="020B060403050004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Definition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What is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classic </a:t>
            </a:r>
            <a:r>
              <a:rPr lang="en-US" sz="2000" dirty="0">
                <a:solidFill>
                  <a:srgbClr val="800080"/>
                </a:solidFill>
                <a:latin typeface="+mj-lt"/>
                <a:ea typeface="Arial"/>
                <a:cs typeface="Arial"/>
                <a:sym typeface="Arial"/>
              </a:rPr>
              <a:t>Machine learning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, models are trained under the premise that the training and the real-world (i.e., both source and target) data are from the same distribution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Such assumption may potentially result in predictive problems in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dynamic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 industries and environments where the distribution of data changes over time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The existence of such a difference between the dataset distributions is called as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dataset shift </a:t>
            </a: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the machine learning community.</a:t>
            </a:r>
            <a:endParaRPr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2400"/>
              <a:buChar char="•"/>
            </a:pPr>
            <a:r>
              <a:rPr lang="en-US" sz="2000" dirty="0">
                <a:latin typeface="+mj-lt"/>
                <a:ea typeface="Arial"/>
                <a:cs typeface="Arial"/>
                <a:sym typeface="Arial"/>
              </a:rPr>
              <a:t>In fact, most real-world applications should cope with some form of shift as the distribution of the data used to train a model differs from the distribution of the data that the model encounters after its </a:t>
            </a:r>
            <a:r>
              <a:rPr lang="en-US" sz="2000" dirty="0">
                <a:solidFill>
                  <a:srgbClr val="CC0099"/>
                </a:solidFill>
                <a:latin typeface="+mj-lt"/>
                <a:ea typeface="Arial"/>
                <a:cs typeface="Arial"/>
                <a:sym typeface="Arial"/>
              </a:rPr>
              <a:t>deployment.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Data Shift 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Happens?</a:t>
            </a:r>
            <a:endParaRPr sz="3600" dirty="0">
              <a:latin typeface="+mj-lt"/>
            </a:endParaRPr>
          </a:p>
        </p:txBody>
      </p:sp>
      <p:sp>
        <p:nvSpPr>
          <p:cNvPr id="131" name="Google Shape;1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0000"/>
              <a:buChar char="•"/>
            </a:pPr>
            <a:r>
              <a:rPr lang="en-US" sz="1400" b="1" dirty="0">
                <a:latin typeface="+mj-lt"/>
                <a:ea typeface="Arial"/>
                <a:cs typeface="Arial"/>
                <a:sym typeface="Arial"/>
              </a:rPr>
              <a:t>Reasons for experiences data shift could be:</a:t>
            </a:r>
            <a:endParaRPr sz="1400" b="1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Political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Industrial (Solar &amp; Clean Energy)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Financial (Shift from Fiat to Crypto…!)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Retail (supply and demand)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Pandemic, e.g., COVID 19 and SARS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War &amp; Immigration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House Price (2007)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IT &amp; Internet (e.g., Dot-com)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Security &amp; Privacy (Cyber attack)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Environmental (Global warming, weather)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Natural (Bird Migrations)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Dynamic nature (Smart Houses)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  <a:p>
            <a:pPr marL="914400" lvl="3" indent="-4572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20000"/>
              <a:buChar char="•"/>
            </a:pPr>
            <a:r>
              <a:rPr lang="en-US" sz="1400" dirty="0">
                <a:latin typeface="+mj-lt"/>
                <a:ea typeface="Arial"/>
                <a:cs typeface="Arial"/>
                <a:sym typeface="Arial"/>
              </a:rPr>
              <a:t>Unexpected</a:t>
            </a:r>
            <a:endParaRPr sz="14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0319333" y="0"/>
            <a:ext cx="842502" cy="354793"/>
          </a:xfrm>
          <a:custGeom>
            <a:avLst/>
            <a:gdLst/>
            <a:ahLst/>
            <a:cxnLst/>
            <a:rect l="l" t="t" r="r" b="b"/>
            <a:pathLst>
              <a:path w="1135066" h="477997" extrusionOk="0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6619536" y="0"/>
            <a:ext cx="2093996" cy="1402773"/>
          </a:xfrm>
          <a:custGeom>
            <a:avLst/>
            <a:gdLst/>
            <a:ahLst/>
            <a:cxnLst/>
            <a:rect l="l" t="t" r="r" b="b"/>
            <a:pathLst>
              <a:path w="2315251" h="1550992" extrusionOk="0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6532" r="1" b="26677"/>
          <a:stretch/>
        </p:blipFill>
        <p:spPr>
          <a:xfrm>
            <a:off x="9342607" y="959080"/>
            <a:ext cx="2533422" cy="2283762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5" descr="A picture containing water, sky, outdoor, natu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12413" r="-2" b="-2"/>
          <a:stretch/>
        </p:blipFill>
        <p:spPr>
          <a:xfrm>
            <a:off x="9342607" y="3615159"/>
            <a:ext cx="2533422" cy="2218954"/>
          </a:xfrm>
          <a:custGeom>
            <a:avLst/>
            <a:gdLst/>
            <a:ahLst/>
            <a:cxnLst/>
            <a:rect l="l" t="t" r="r" b="b"/>
            <a:pathLst>
              <a:path w="1999274" h="2247255" extrusionOk="0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6" name="Google Shape;136;p5" descr="A picture containing text, night sky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9296" r="24703" b="6"/>
          <a:stretch/>
        </p:blipFill>
        <p:spPr>
          <a:xfrm>
            <a:off x="6496262" y="2287128"/>
            <a:ext cx="2533423" cy="2283743"/>
          </a:xfrm>
          <a:custGeom>
            <a:avLst/>
            <a:gdLst/>
            <a:ahLst/>
            <a:cxnLst/>
            <a:rect l="l" t="t" r="r" b="b"/>
            <a:pathLst>
              <a:path w="3064284" h="3064284" extrusionOk="0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noFill/>
          <a:ln w="127000" cap="rnd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6619536" y="6066084"/>
            <a:ext cx="1913062" cy="791916"/>
          </a:xfrm>
          <a:custGeom>
            <a:avLst/>
            <a:gdLst/>
            <a:ahLst/>
            <a:cxnLst/>
            <a:rect l="l" t="t" r="r" b="b"/>
            <a:pathLst>
              <a:path w="1991064" h="824205" extrusionOk="0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41234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We train a model to predict “Jobless Claims” in the US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 practice, the model correctly predicts 200k claims for the fourth week of March 2020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COVID 19 hits and unemployment claims skyrocket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now predicts 800k claims; it’s higher than normal, but is it reliable? (In reality, it is over 6 millions…)</a:t>
            </a: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74295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endParaRPr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pandemic, the model parameters (e.g., layoffs, closures, mobility, data, etc.) may have dramatically changed </a:t>
            </a:r>
            <a:endParaRPr sz="1600" dirty="0">
              <a:latin typeface="+mj-lt"/>
            </a:endParaRPr>
          </a:p>
          <a:p>
            <a:pPr marL="457200" lvl="0" indent="-28575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trained on historical jobless claims data may underestimate the effect of the pandemic</a:t>
            </a:r>
            <a:endParaRPr sz="1600" dirty="0">
              <a:latin typeface="+mj-lt"/>
            </a:endParaRPr>
          </a:p>
        </p:txBody>
      </p:sp>
      <p:sp>
        <p:nvSpPr>
          <p:cNvPr id="148" name="Google Shape;14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t="17142" r="26922"/>
          <a:stretch/>
        </p:blipFill>
        <p:spPr>
          <a:xfrm>
            <a:off x="8583851" y="0"/>
            <a:ext cx="3608149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 descr="Chart, b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0084" y="3676651"/>
            <a:ext cx="3870462" cy="217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>
                <a:latin typeface="+mj-lt"/>
                <a:ea typeface="Arial"/>
                <a:cs typeface="Arial"/>
                <a:sym typeface="Arial"/>
              </a:rPr>
              <a:t>Motivation</a:t>
            </a:r>
            <a:br>
              <a:rPr lang="en-US" sz="3600">
                <a:latin typeface="+mj-lt"/>
                <a:ea typeface="Arial"/>
                <a:cs typeface="Arial"/>
                <a:sym typeface="Arial"/>
              </a:rPr>
            </a:br>
            <a:r>
              <a:rPr lang="en-US" sz="360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4000" dirty="0">
              <a:latin typeface="+mj-lt"/>
            </a:endParaRPr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Pre-COVID: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Trained a model to predict bankruptcy of an entity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Data: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70%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20% Likely to Bankrupt,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10% Will Bankrupt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had an accuracy of 80%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(vs. 33% for a random classifier)</a:t>
            </a:r>
            <a:endParaRPr lang="en-US" sz="1600" dirty="0">
              <a:latin typeface="+mj-lt"/>
            </a:endParaRPr>
          </a:p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lang="en-US" sz="1600" dirty="0">
              <a:latin typeface="+mj-lt"/>
              <a:ea typeface="Arial"/>
              <a:cs typeface="Arial"/>
              <a:sym typeface="Arial"/>
            </a:endParaRPr>
          </a:p>
          <a:p>
            <a:pPr marL="457200" lvl="0" indent="-3225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Post-COVID: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After COVID, we observed: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40% Non-bankrupted, 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60% bankrupted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Class distribution changed</a:t>
            </a:r>
            <a:endParaRPr lang="en-US" sz="1600" dirty="0">
              <a:latin typeface="+mj-lt"/>
            </a:endParaRPr>
          </a:p>
          <a:p>
            <a:pPr marL="1371600" lvl="2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number of classes reduced</a:t>
            </a:r>
            <a:endParaRPr lang="en-US" sz="1600" dirty="0">
              <a:latin typeface="+mj-lt"/>
            </a:endParaRPr>
          </a:p>
          <a:p>
            <a:pPr marL="914400" lvl="1" indent="-3225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The model accuracy worsens although the problem is easier </a:t>
            </a:r>
            <a:br>
              <a:rPr lang="en-US" sz="1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(a random classifier is now 50% accurate)</a:t>
            </a:r>
            <a:endParaRPr lang="en-US" sz="1600" dirty="0">
              <a:latin typeface="+mj-lt"/>
            </a:endParaRPr>
          </a:p>
        </p:txBody>
      </p:sp>
      <p:sp>
        <p:nvSpPr>
          <p:cNvPr id="158" name="Google Shape;158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 smtClean="0">
                <a:latin typeface="Arial"/>
                <a:ea typeface="Arial"/>
                <a:cs typeface="Arial"/>
                <a:sym typeface="Arial"/>
              </a:rPr>
              <a:t>7</a:t>
            </a:fld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7954" r="6332" b="-1"/>
          <a:stretch/>
        </p:blipFill>
        <p:spPr>
          <a:xfrm>
            <a:off x="7729870" y="1027906"/>
            <a:ext cx="3623930" cy="33823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2080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0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lang="en-US" sz="3600" dirty="0">
              <a:latin typeface="+mj-lt"/>
            </a:endParaRPr>
          </a:p>
        </p:txBody>
      </p:sp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>
                <a:latin typeface="+mj-lt"/>
                <a:ea typeface="Arial"/>
                <a:cs typeface="Arial"/>
                <a:sym typeface="Arial"/>
              </a:rPr>
              <a:t>Consequences of not handling data shift could be loss of:</a:t>
            </a:r>
            <a:endParaRPr lang="en-US" sz="2000">
              <a:latin typeface="+mj-lt"/>
              <a:ea typeface="Arial"/>
              <a:cs typeface="Arial"/>
              <a:sym typeface="Arial"/>
            </a:endParaRP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Lives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Clients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Resources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Funds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Time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Trust</a:t>
            </a:r>
          </a:p>
          <a:p>
            <a: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latin typeface="+mj-lt"/>
                <a:ea typeface="Arial"/>
                <a:cs typeface="Arial"/>
                <a:sym typeface="Arial"/>
              </a:rPr>
              <a:t>Reputation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E7FC3-2D43-40F1-809B-334BB6BEE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9" r="-2" b="1334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65" name="Google Shape;16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pPr marL="0" lvl="0" indent="0" rtl="0">
                <a:spcBef>
                  <a:spcPts val="0"/>
                </a:spcBef>
                <a:spcAft>
                  <a:spcPts val="600"/>
                </a:spcAft>
                <a:buSzPts val="1200"/>
                <a:buNone/>
              </a:pPr>
              <a:t>8</a:t>
            </a:fld>
            <a:endParaRPr lang="en-US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8329" y="1911300"/>
            <a:ext cx="2545471" cy="92499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1" name="Google Shape;171;p3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94168" y="5272813"/>
            <a:ext cx="3162789" cy="6101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Motivation – Cont.</a:t>
            </a:r>
            <a:br>
              <a:rPr lang="en-US" sz="3600" dirty="0">
                <a:latin typeface="+mj-lt"/>
                <a:ea typeface="Arial"/>
                <a:cs typeface="Arial"/>
                <a:sym typeface="Arial"/>
              </a:rPr>
            </a:br>
            <a:r>
              <a:rPr lang="en-US" sz="3600" dirty="0">
                <a:latin typeface="+mj-lt"/>
                <a:ea typeface="Arial"/>
                <a:cs typeface="Arial"/>
                <a:sym typeface="Arial"/>
              </a:rPr>
              <a:t>Why Handle Data Shift?</a:t>
            </a:r>
            <a:endParaRPr sz="3600" dirty="0">
              <a:latin typeface="+mj-lt"/>
            </a:endParaRPr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Consequences of not handling data shift in the finance world: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Financial crimes: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Terrorist financing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Money laundering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Fraudulent transactions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Scamming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Slavery and human trafficking</a:t>
            </a:r>
            <a:endParaRPr dirty="0">
              <a:latin typeface="+mj-lt"/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b="1" dirty="0">
                <a:latin typeface="+mj-lt"/>
                <a:ea typeface="Arial"/>
                <a:cs typeface="Arial"/>
                <a:sym typeface="Arial"/>
              </a:rPr>
              <a:t>Client focused: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Inadequate financial plans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Poor product recommendation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Mortgage delinquency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Credit and loan defaults 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Attrition &amp; losing clients</a:t>
            </a:r>
            <a:endParaRPr dirty="0">
              <a:latin typeface="+mj-lt"/>
            </a:endParaRPr>
          </a:p>
          <a:p>
            <a:pPr marL="137160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20000"/>
              <a:buChar char="•"/>
            </a:pPr>
            <a:r>
              <a:rPr lang="en-US" sz="1600" dirty="0">
                <a:latin typeface="+mj-lt"/>
                <a:ea typeface="Arial"/>
                <a:cs typeface="Arial"/>
                <a:sym typeface="Arial"/>
              </a:rPr>
              <a:t>etc.</a:t>
            </a:r>
            <a:endParaRPr dirty="0">
              <a:latin typeface="+mj-lt"/>
            </a:endParaRPr>
          </a:p>
        </p:txBody>
      </p:sp>
      <p:sp>
        <p:nvSpPr>
          <p:cNvPr id="177" name="Google Shape;177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3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21141" y="2666186"/>
            <a:ext cx="4926387" cy="95705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5" name="Google Shape;175;p3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99935" y="3462603"/>
            <a:ext cx="3752210" cy="12254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76" name="Google Shape;176;p3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994565" y="4417030"/>
            <a:ext cx="3281825" cy="10070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Daytona"/>
        <a:ea typeface=""/>
        <a:cs typeface=""/>
      </a:majorFont>
      <a:minorFont>
        <a:latin typeface="Dayto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1376</Words>
  <Application>Microsoft Office PowerPoint</Application>
  <PresentationFormat>Widescreen</PresentationFormat>
  <Paragraphs>241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Daytona</vt:lpstr>
      <vt:lpstr>Office Theme</vt:lpstr>
      <vt:lpstr>Introduction to  Data Shift &amp; Concept Drift</vt:lpstr>
      <vt:lpstr>Outline</vt:lpstr>
      <vt:lpstr>Introduction</vt:lpstr>
      <vt:lpstr>Definition What is Data Shift?</vt:lpstr>
      <vt:lpstr>Why Data Shift  Happens?</vt:lpstr>
      <vt:lpstr>Motivation Why Handle Data Shift?</vt:lpstr>
      <vt:lpstr>Motivation Why Handle Data Shift?</vt:lpstr>
      <vt:lpstr>Motivation – Cont. Why Handle Data Shift?</vt:lpstr>
      <vt:lpstr>Motivation – Cont. Why Handle Data Shift?</vt:lpstr>
      <vt:lpstr>How to approach data shift?</vt:lpstr>
      <vt:lpstr>Data Shift</vt:lpstr>
      <vt:lpstr>Data Shift</vt:lpstr>
      <vt:lpstr>Data Shift Covariate Shift</vt:lpstr>
      <vt:lpstr>Data Shift Label Shift</vt:lpstr>
      <vt:lpstr>Data Shift Concept Shift</vt:lpstr>
      <vt:lpstr>Data Shift Detection</vt:lpstr>
      <vt:lpstr>Covariate Shift Domain Classifier</vt:lpstr>
      <vt:lpstr>Covariate Shift – Cont. Domain Classifier</vt:lpstr>
      <vt:lpstr>Covariate Shift &amp; Domain Classifier – Cont. Important considerations</vt:lpstr>
      <vt:lpstr>Label Shift Black Box Shift Detection</vt:lpstr>
      <vt:lpstr>Data shift Correction</vt:lpstr>
      <vt:lpstr>Sample Re-weighting</vt:lpstr>
      <vt:lpstr>Sample Re-weighting Example</vt:lpstr>
      <vt:lpstr>Label Shift Correction</vt:lpstr>
      <vt:lpstr>Concept Shift Correction</vt:lpstr>
      <vt:lpstr>Advanced  Transfer Learning &amp; Active Learning</vt:lpstr>
      <vt:lpstr>What if we could not correct a model?</vt:lpstr>
      <vt:lpstr>Transfer Learning</vt:lpstr>
      <vt:lpstr>Transfer Learning – Cont.</vt:lpstr>
      <vt:lpstr>Transfer Learning – Cont.</vt:lpstr>
      <vt:lpstr>Transfer Learning – Cont. Benefits</vt:lpstr>
      <vt:lpstr>Active Learning</vt:lpstr>
      <vt:lpstr>Active Learning – Cont. Types</vt:lpstr>
      <vt:lpstr>Discussion</vt:lpstr>
      <vt:lpstr>Evaluation Measures</vt:lpstr>
      <vt:lpstr>Evaluation Measures</vt:lpstr>
      <vt:lpstr>Discussion</vt:lpstr>
      <vt:lpstr>Packages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Shift &amp; Concept Drift</dc:title>
  <dc:creator>Ali Pesaranghader</dc:creator>
  <cp:lastModifiedBy>Ali Pesaranghader</cp:lastModifiedBy>
  <cp:revision>124</cp:revision>
  <dcterms:created xsi:type="dcterms:W3CDTF">2021-03-13T20:57:05Z</dcterms:created>
  <dcterms:modified xsi:type="dcterms:W3CDTF">2021-03-20T04:21:26Z</dcterms:modified>
</cp:coreProperties>
</file>